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5" r:id="rId9"/>
    <p:sldId id="266" r:id="rId10"/>
    <p:sldId id="267" r:id="rId11"/>
    <p:sldId id="269" r:id="rId12"/>
    <p:sldId id="270" r:id="rId13"/>
    <p:sldId id="272" r:id="rId14"/>
    <p:sldId id="274" r:id="rId15"/>
    <p:sldId id="275" r:id="rId16"/>
    <p:sldId id="276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37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9D02F6-3F9D-481E-AFAE-BCCC2906D05C}" type="datetimeFigureOut">
              <a:rPr lang="en-GB" smtClean="0"/>
              <a:t>22/01/2026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C0A7C2-6DCD-40A8-B2F7-9E9D97BE7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6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Based on the contents list and introduction in the Welcome Pack (page 2).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Based on page 10.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Based on page 11.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FAQ details from page 12.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Key figures from page 14.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Based on page 15 (text-only in the pack).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Based on pages 5 and 16.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Key points from page 2 of the Welcome Pack.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Slide summarises page 3; image includes the prize breakdown table.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Based on page 4.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Messaging angles from page 4.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Based on page 6.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List from page 7; includes the refer-a-friend incentive mentioned there.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Based on page 8.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Based on page 9.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3.png"/><Relationship Id="rId7" Type="http://schemas.openxmlformats.org/officeDocument/2006/relationships/slide" Target="slide1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slide" Target="slide4.xml"/><Relationship Id="rId4" Type="http://schemas.openxmlformats.org/officeDocument/2006/relationships/slide" Target="slide3.xml"/><Relationship Id="rId9" Type="http://schemas.openxmlformats.org/officeDocument/2006/relationships/slide" Target="slide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ge_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731520" y="2011680"/>
            <a:ext cx="10698480" cy="228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sz="4400" b="1" dirty="0" err="1">
                <a:solidFill>
                  <a:srgbClr val="FFFFFF"/>
                </a:solidFill>
              </a:rPr>
              <a:t>GivingLottery</a:t>
            </a:r>
            <a:r>
              <a:rPr sz="4400" b="1" dirty="0">
                <a:solidFill>
                  <a:srgbClr val="FFFFFF"/>
                </a:solidFill>
              </a:rPr>
              <a:t>: Welcome Pack for Causes</a:t>
            </a:r>
          </a:p>
          <a:p>
            <a:pPr>
              <a:spcBef>
                <a:spcPts val="1800"/>
              </a:spcBef>
            </a:pPr>
            <a:r>
              <a:rPr sz="2200" dirty="0">
                <a:solidFill>
                  <a:srgbClr val="FFFFFF"/>
                </a:solidFill>
              </a:rPr>
              <a:t>A quick, watchable guide to setting up and growing your Cause Lottery.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C59586-3A41-319B-8E51-7B45AF57B5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4996" y="5486907"/>
            <a:ext cx="3505207" cy="101498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ge_0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731520" y="457200"/>
            <a:ext cx="1097280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400" b="1">
                <a:solidFill>
                  <a:srgbClr val="37235A"/>
                </a:solidFill>
              </a:rPr>
              <a:t>Social media: simple + effective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2959" y="1280160"/>
            <a:ext cx="816017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 sz="2000">
                <a:solidFill>
                  <a:srgbClr val="232323"/>
                </a:solidFill>
              </a:defRPr>
            </a:pPr>
            <a:r>
              <a:rPr dirty="0"/>
              <a:t>One lottery-related post a week is enough to stay visible.</a:t>
            </a:r>
          </a:p>
          <a:p>
            <a:pPr marL="342900" indent="-342900">
              <a:buFont typeface="Arial" panose="020B0604020202020204" pitchFamily="34" charset="0"/>
              <a:buChar char="•"/>
              <a:defRPr sz="2000">
                <a:solidFill>
                  <a:srgbClr val="232323"/>
                </a:solidFill>
              </a:defRPr>
            </a:pPr>
            <a:r>
              <a:rPr dirty="0"/>
              <a:t>Keep posts simple, positive, and impact-led.</a:t>
            </a:r>
          </a:p>
          <a:p>
            <a:pPr marL="342900" indent="-342900">
              <a:buFont typeface="Arial" panose="020B0604020202020204" pitchFamily="34" charset="0"/>
              <a:buChar char="•"/>
              <a:defRPr sz="2000">
                <a:solidFill>
                  <a:srgbClr val="232323"/>
                </a:solidFill>
              </a:defRPr>
            </a:pPr>
            <a:r>
              <a:rPr dirty="0"/>
              <a:t>Rotate: “Did you know?” facts, reminders, impact snapshots, thank-</a:t>
            </a:r>
            <a:r>
              <a:rPr dirty="0" err="1"/>
              <a:t>yous</a:t>
            </a:r>
            <a:r>
              <a:rPr dirty="0"/>
              <a:t>, behind-the-scenes, prize reminders (without over-selling).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495D24-6AAB-FE65-5A18-14E5B4DF36A1}"/>
              </a:ext>
            </a:extLst>
          </p:cNvPr>
          <p:cNvSpPr txBox="1"/>
          <p:nvPr/>
        </p:nvSpPr>
        <p:spPr>
          <a:xfrm flipH="1">
            <a:off x="731520" y="2968414"/>
            <a:ext cx="695621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b="1" dirty="0">
                <a:solidFill>
                  <a:srgbClr val="37235A"/>
                </a:solidFill>
              </a:rPr>
              <a:t>A simple monthly content plan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F98D37-9D7E-0275-C994-7C026E1CB329}"/>
              </a:ext>
            </a:extLst>
          </p:cNvPr>
          <p:cNvSpPr txBox="1"/>
          <p:nvPr/>
        </p:nvSpPr>
        <p:spPr>
          <a:xfrm>
            <a:off x="731520" y="3824564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 sz="2000">
                <a:solidFill>
                  <a:srgbClr val="232323"/>
                </a:solidFill>
              </a:defRPr>
            </a:pPr>
            <a:r>
              <a:rPr lang="en-GB" dirty="0"/>
              <a:t>Week 1: Impact story or stat</a:t>
            </a:r>
          </a:p>
          <a:p>
            <a:pPr marL="342900" indent="-342900">
              <a:buFont typeface="Arial" panose="020B0604020202020204" pitchFamily="34" charset="0"/>
              <a:buChar char="•"/>
              <a:defRPr sz="2000">
                <a:solidFill>
                  <a:srgbClr val="232323"/>
                </a:solidFill>
              </a:defRPr>
            </a:pPr>
            <a:r>
              <a:rPr lang="en-GB" dirty="0"/>
              <a:t>Week 2: “Just £1 a week” reminder</a:t>
            </a:r>
          </a:p>
          <a:p>
            <a:pPr marL="342900" indent="-342900">
              <a:buFont typeface="Arial" panose="020B0604020202020204" pitchFamily="34" charset="0"/>
              <a:buChar char="•"/>
              <a:defRPr sz="2000">
                <a:solidFill>
                  <a:srgbClr val="232323"/>
                </a:solidFill>
              </a:defRPr>
            </a:pPr>
            <a:r>
              <a:rPr lang="en-GB" dirty="0"/>
              <a:t>Week 3: Supporter thank-you or behind-the-scenes</a:t>
            </a:r>
          </a:p>
          <a:p>
            <a:pPr marL="342900" indent="-342900">
              <a:buFont typeface="Arial" panose="020B0604020202020204" pitchFamily="34" charset="0"/>
              <a:buChar char="•"/>
              <a:defRPr sz="2000">
                <a:solidFill>
                  <a:srgbClr val="232323"/>
                </a:solidFill>
              </a:defRPr>
            </a:pPr>
            <a:r>
              <a:rPr lang="en-GB" dirty="0"/>
              <a:t>Week 4: Prize reminder or seasonal message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ge_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731520" y="457200"/>
            <a:ext cx="1097280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400" b="1">
                <a:solidFill>
                  <a:srgbClr val="37235A"/>
                </a:solidFill>
              </a:rPr>
              <a:t>Stories &amp; Reels: quick wins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2959" y="1280160"/>
            <a:ext cx="962490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 sz="2000">
                <a:solidFill>
                  <a:srgbClr val="232323"/>
                </a:solidFill>
              </a:defRPr>
            </a:pPr>
            <a:r>
              <a:rPr dirty="0"/>
              <a:t>Stories ideas: quick impact updates, event-day reminders, polls, countdowns, thank-you shoutouts.</a:t>
            </a:r>
          </a:p>
          <a:p>
            <a:pPr marL="342900" indent="-342900">
              <a:buFont typeface="Arial" panose="020B0604020202020204" pitchFamily="34" charset="0"/>
              <a:buChar char="•"/>
              <a:defRPr sz="2000">
                <a:solidFill>
                  <a:srgbClr val="232323"/>
                </a:solidFill>
              </a:defRPr>
            </a:pPr>
            <a:r>
              <a:rPr dirty="0"/>
              <a:t>Reels ideas: 10</a:t>
            </a:r>
            <a:r>
              <a:rPr lang="en-GB" dirty="0"/>
              <a:t>-</a:t>
            </a:r>
            <a:r>
              <a:rPr dirty="0"/>
              <a:t>15s gratitude message, behind-the-scenes clip, text-led explainer of how the lottery helps.</a:t>
            </a:r>
          </a:p>
          <a:p>
            <a:pPr marL="342900" indent="-342900">
              <a:buFont typeface="Arial" panose="020B0604020202020204" pitchFamily="34" charset="0"/>
              <a:buChar char="•"/>
              <a:defRPr sz="2000">
                <a:solidFill>
                  <a:srgbClr val="232323"/>
                </a:solidFill>
              </a:defRPr>
            </a:pPr>
            <a:r>
              <a:rPr dirty="0"/>
              <a:t>Authenticity works best</a:t>
            </a:r>
            <a:r>
              <a:rPr lang="en-GB" dirty="0"/>
              <a:t> - </a:t>
            </a:r>
            <a:r>
              <a:rPr dirty="0"/>
              <a:t>doesn’t need to be polished.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ge_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731520" y="457200"/>
            <a:ext cx="1097280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400" b="1">
                <a:solidFill>
                  <a:srgbClr val="37235A"/>
                </a:solidFill>
              </a:rPr>
              <a:t>Offline promotion ideas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2959" y="1280160"/>
            <a:ext cx="960797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 sz="2000">
                <a:solidFill>
                  <a:srgbClr val="232323"/>
                </a:solidFill>
              </a:defRPr>
            </a:pPr>
            <a:r>
              <a:rPr dirty="0"/>
              <a:t>Use posters/flyers/fundraising packs with a clear headline (e.g., “Support us for just £1 a week”).</a:t>
            </a:r>
          </a:p>
          <a:p>
            <a:pPr marL="342900" indent="-342900">
              <a:buFont typeface="Arial" panose="020B0604020202020204" pitchFamily="34" charset="0"/>
              <a:buChar char="•"/>
              <a:defRPr sz="2000">
                <a:solidFill>
                  <a:srgbClr val="232323"/>
                </a:solidFill>
              </a:defRPr>
            </a:pPr>
            <a:r>
              <a:rPr dirty="0"/>
              <a:t>Explain how the lottery helps + simple join instructions (QR code/short link).</a:t>
            </a:r>
          </a:p>
          <a:p>
            <a:pPr marL="342900" indent="-342900">
              <a:buFont typeface="Arial" panose="020B0604020202020204" pitchFamily="34" charset="0"/>
              <a:buChar char="•"/>
              <a:defRPr sz="2000">
                <a:solidFill>
                  <a:srgbClr val="232323"/>
                </a:solidFill>
              </a:defRPr>
            </a:pPr>
            <a:r>
              <a:rPr dirty="0"/>
              <a:t>Place materials where supporters already are: community </a:t>
            </a:r>
            <a:r>
              <a:rPr dirty="0" err="1"/>
              <a:t>centres</a:t>
            </a:r>
            <a:r>
              <a:rPr dirty="0"/>
              <a:t>, shops, events, reception areas, packs/toolkits.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B45155-0E63-BE9F-65CF-9FDE81ED466C}"/>
              </a:ext>
            </a:extLst>
          </p:cNvPr>
          <p:cNvSpPr txBox="1"/>
          <p:nvPr/>
        </p:nvSpPr>
        <p:spPr>
          <a:xfrm>
            <a:off x="822959" y="3121223"/>
            <a:ext cx="573024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b="1" dirty="0">
                <a:solidFill>
                  <a:srgbClr val="37235A"/>
                </a:solidFill>
              </a:rPr>
              <a:t>Events: your simple pitch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5D5E02-0147-D99C-5E22-3169248459D8}"/>
              </a:ext>
            </a:extLst>
          </p:cNvPr>
          <p:cNvSpPr txBox="1"/>
          <p:nvPr/>
        </p:nvSpPr>
        <p:spPr>
          <a:xfrm>
            <a:off x="731520" y="3973948"/>
            <a:ext cx="95046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 sz="2000">
                <a:solidFill>
                  <a:srgbClr val="232323"/>
                </a:solidFill>
              </a:defRPr>
            </a:pPr>
            <a:r>
              <a:rPr lang="en-GB" dirty="0"/>
              <a:t>Mention the lottery in welcome/closing remarks.</a:t>
            </a:r>
          </a:p>
          <a:p>
            <a:pPr marL="342900" indent="-342900">
              <a:buFont typeface="Arial" panose="020B0604020202020204" pitchFamily="34" charset="0"/>
              <a:buChar char="•"/>
              <a:defRPr sz="2000">
                <a:solidFill>
                  <a:srgbClr val="232323"/>
                </a:solidFill>
              </a:defRPr>
            </a:pPr>
            <a:r>
              <a:rPr lang="en-GB" dirty="0"/>
              <a:t>Include lottery info in programmes or handouts.</a:t>
            </a:r>
          </a:p>
          <a:p>
            <a:pPr marL="342900" indent="-342900">
              <a:buFont typeface="Arial" panose="020B0604020202020204" pitchFamily="34" charset="0"/>
              <a:buChar char="•"/>
              <a:defRPr sz="2000">
                <a:solidFill>
                  <a:srgbClr val="232323"/>
                </a:solidFill>
              </a:defRPr>
            </a:pPr>
            <a:r>
              <a:rPr lang="en-GB" dirty="0"/>
              <a:t>Display a poster or banner; use QR codes on tables/signage.</a:t>
            </a:r>
          </a:p>
          <a:p>
            <a:pPr marL="342900" indent="-342900">
              <a:buFont typeface="Arial" panose="020B0604020202020204" pitchFamily="34" charset="0"/>
              <a:buChar char="•"/>
              <a:defRPr sz="2000">
                <a:solidFill>
                  <a:srgbClr val="232323"/>
                </a:solidFill>
              </a:defRPr>
            </a:pPr>
            <a:r>
              <a:rPr lang="en-GB" dirty="0"/>
              <a:t>Have a short, friendly explanation ready.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ge_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731520" y="457200"/>
            <a:ext cx="5801653" cy="61555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400" b="1" dirty="0">
                <a:solidFill>
                  <a:srgbClr val="37235A"/>
                </a:solidFill>
              </a:rPr>
              <a:t>Supporter FAQs: the essentials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2959" y="1280160"/>
            <a:ext cx="1040384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 sz="2000">
                <a:solidFill>
                  <a:srgbClr val="232323"/>
                </a:solidFill>
              </a:defRPr>
            </a:pPr>
            <a:r>
              <a:rPr dirty="0" err="1"/>
              <a:t>GivingLottery</a:t>
            </a:r>
            <a:r>
              <a:rPr dirty="0"/>
              <a:t> is a weekly lottery run by </a:t>
            </a:r>
            <a:r>
              <a:rPr dirty="0" err="1"/>
              <a:t>TheGivingMachine</a:t>
            </a:r>
            <a:r>
              <a:rPr dirty="0"/>
              <a:t> charity.</a:t>
            </a:r>
          </a:p>
          <a:p>
            <a:pPr marL="342900" indent="-342900">
              <a:buFont typeface="Arial" panose="020B0604020202020204" pitchFamily="34" charset="0"/>
              <a:buChar char="•"/>
              <a:defRPr sz="2000">
                <a:solidFill>
                  <a:srgbClr val="232323"/>
                </a:solidFill>
              </a:defRPr>
            </a:pPr>
            <a:r>
              <a:rPr dirty="0"/>
              <a:t>When you buy a £1 ticket, 60% of funds are donated to </a:t>
            </a:r>
            <a:r>
              <a:rPr dirty="0" err="1"/>
              <a:t>charit</a:t>
            </a:r>
            <a:r>
              <a:rPr lang="en-GB" dirty="0" err="1"/>
              <a:t>ies</a:t>
            </a:r>
            <a:r>
              <a:rPr dirty="0"/>
              <a:t> and you’re entered into a draw to win cash prizes.</a:t>
            </a:r>
          </a:p>
          <a:p>
            <a:pPr marL="342900" indent="-342900">
              <a:buFont typeface="Arial" panose="020B0604020202020204" pitchFamily="34" charset="0"/>
              <a:buChar char="•"/>
              <a:defRPr sz="2000">
                <a:solidFill>
                  <a:srgbClr val="232323"/>
                </a:solidFill>
              </a:defRPr>
            </a:pPr>
            <a:r>
              <a:rPr dirty="0"/>
              <a:t>How to play: select 'Play', choose a cause, and follow the steps.</a:t>
            </a:r>
          </a:p>
          <a:p>
            <a:pPr marL="342900" indent="-342900">
              <a:buFont typeface="Arial" panose="020B0604020202020204" pitchFamily="34" charset="0"/>
              <a:buChar char="•"/>
              <a:defRPr sz="2000">
                <a:solidFill>
                  <a:srgbClr val="232323"/>
                </a:solidFill>
              </a:defRPr>
            </a:pPr>
            <a:r>
              <a:rPr dirty="0"/>
              <a:t>Pay by Direct Debit or debit card.</a:t>
            </a:r>
          </a:p>
          <a:p>
            <a:pPr marL="342900" indent="-342900">
              <a:buFont typeface="Arial" panose="020B0604020202020204" pitchFamily="34" charset="0"/>
              <a:buChar char="•"/>
              <a:defRPr sz="2000">
                <a:solidFill>
                  <a:srgbClr val="232323"/>
                </a:solidFill>
              </a:defRPr>
            </a:pPr>
            <a:r>
              <a:rPr dirty="0"/>
              <a:t>Tickets cost £1/week; monthly subscription is £5 per ticket per month (with additional entries in some months).</a:t>
            </a:r>
            <a:r>
              <a:rPr lang="en-GB" dirty="0"/>
              <a:t> Sign-up info: name, email, postal address, and date of birth (18+ validation).</a:t>
            </a:r>
          </a:p>
          <a:p>
            <a:pPr marL="342900" indent="-342900">
              <a:buFont typeface="Arial" panose="020B0604020202020204" pitchFamily="34" charset="0"/>
              <a:buChar char="•"/>
              <a:defRPr sz="2000">
                <a:solidFill>
                  <a:srgbClr val="232323"/>
                </a:solidFill>
              </a:defRPr>
            </a:pPr>
            <a:r>
              <a:rPr lang="en-GB" dirty="0"/>
              <a:t>Picking numbers: choose your own or use 'choose for me'.</a:t>
            </a:r>
          </a:p>
          <a:p>
            <a:pPr marL="342900" indent="-342900">
              <a:buFont typeface="Arial" panose="020B0604020202020204" pitchFamily="34" charset="0"/>
              <a:buChar char="•"/>
              <a:defRPr sz="2000">
                <a:solidFill>
                  <a:srgbClr val="232323"/>
                </a:solidFill>
              </a:defRPr>
            </a:pPr>
            <a:r>
              <a:rPr lang="en-GB" dirty="0"/>
              <a:t>Odds: 1 in 50 chance to win a prize each week.</a:t>
            </a:r>
          </a:p>
          <a:p>
            <a:pPr marL="342900" indent="-342900">
              <a:buFont typeface="Arial" panose="020B0604020202020204" pitchFamily="34" charset="0"/>
              <a:buChar char="•"/>
              <a:defRPr sz="2000">
                <a:solidFill>
                  <a:srgbClr val="232323"/>
                </a:solidFill>
              </a:defRPr>
            </a:pPr>
            <a:r>
              <a:rPr lang="en-GB" dirty="0"/>
              <a:t>Winners are notified by email; winning numbers are published on website and Facebook.</a:t>
            </a:r>
          </a:p>
          <a:p>
            <a:pPr marL="342900" indent="-342900">
              <a:buFont typeface="Arial" panose="020B0604020202020204" pitchFamily="34" charset="0"/>
              <a:buChar char="•"/>
              <a:defRPr sz="2000">
                <a:solidFill>
                  <a:srgbClr val="232323"/>
                </a:solidFill>
              </a:defRPr>
            </a:pPr>
            <a:r>
              <a:rPr lang="en-GB" dirty="0"/>
              <a:t>Winnings are paid to the winner’s bank account or can be donated back to the good cause.</a:t>
            </a:r>
          </a:p>
          <a:p>
            <a:pPr marL="342900" indent="-342900">
              <a:buFont typeface="Arial" panose="020B0604020202020204" pitchFamily="34" charset="0"/>
              <a:buChar char="•"/>
              <a:defRPr sz="2000">
                <a:solidFill>
                  <a:srgbClr val="232323"/>
                </a:solidFill>
              </a:defRPr>
            </a:pPr>
            <a:r>
              <a:rPr lang="en-GB" dirty="0"/>
              <a:t>Support email: support@GivingLottery.org.uk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ge_1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731520" y="457200"/>
            <a:ext cx="1097280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400" b="1">
                <a:solidFill>
                  <a:srgbClr val="37235A"/>
                </a:solidFill>
              </a:rPr>
              <a:t>Case study: Schnauzerfest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2959" y="1280160"/>
            <a:ext cx="584030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 sz="2000">
                <a:solidFill>
                  <a:srgbClr val="232323"/>
                </a:solidFill>
              </a:defRPr>
            </a:pPr>
            <a:r>
              <a:rPr dirty="0"/>
              <a:t>Grant-giving charity supporting rescue </a:t>
            </a:r>
            <a:r>
              <a:rPr dirty="0" err="1"/>
              <a:t>organisations</a:t>
            </a:r>
            <a:r>
              <a:rPr dirty="0"/>
              <a:t> and dogs needing treatment funding.</a:t>
            </a:r>
          </a:p>
          <a:p>
            <a:pPr marL="342900" indent="-342900">
              <a:buFont typeface="Arial" panose="020B0604020202020204" pitchFamily="34" charset="0"/>
              <a:buChar char="•"/>
              <a:defRPr sz="2000">
                <a:solidFill>
                  <a:srgbClr val="232323"/>
                </a:solidFill>
              </a:defRPr>
            </a:pPr>
            <a:r>
              <a:rPr dirty="0"/>
              <a:t>Since joining (Feb 2021): raised over £36,000.</a:t>
            </a:r>
          </a:p>
          <a:p>
            <a:pPr marL="342900" indent="-342900">
              <a:buFont typeface="Arial" panose="020B0604020202020204" pitchFamily="34" charset="0"/>
              <a:buChar char="•"/>
              <a:defRPr sz="2000">
                <a:solidFill>
                  <a:srgbClr val="232323"/>
                </a:solidFill>
              </a:defRPr>
            </a:pPr>
            <a:r>
              <a:rPr dirty="0"/>
              <a:t>177 supporters playing with 516 weekly tickets.</a:t>
            </a:r>
          </a:p>
          <a:p>
            <a:pPr marL="342900" indent="-342900">
              <a:buFont typeface="Arial" panose="020B0604020202020204" pitchFamily="34" charset="0"/>
              <a:buChar char="•"/>
              <a:defRPr sz="2000">
                <a:solidFill>
                  <a:srgbClr val="232323"/>
                </a:solidFill>
              </a:defRPr>
            </a:pPr>
            <a:r>
              <a:rPr dirty="0"/>
              <a:t>Unrestricted funding has covered vet bills for rescue dogs and cases where insurance didn’t cover costs.</a:t>
            </a:r>
          </a:p>
        </p:txBody>
      </p:sp>
      <p:pic>
        <p:nvPicPr>
          <p:cNvPr id="6" name="Picture 5" descr="page_1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6640" y="333825"/>
            <a:ext cx="4389120" cy="61903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ge_1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731520" y="457200"/>
            <a:ext cx="1097280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400" b="1">
                <a:solidFill>
                  <a:srgbClr val="37235A"/>
                </a:solidFill>
              </a:rPr>
              <a:t>Case study: OneKind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2960" y="1280160"/>
            <a:ext cx="587417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 sz="2000">
                <a:solidFill>
                  <a:srgbClr val="232323"/>
                </a:solidFill>
              </a:defRPr>
            </a:pPr>
            <a:r>
              <a:rPr lang="en-GB" dirty="0"/>
              <a:t>J</a:t>
            </a:r>
            <a:r>
              <a:rPr dirty="0" err="1"/>
              <a:t>oined</a:t>
            </a:r>
            <a:r>
              <a:rPr dirty="0"/>
              <a:t> </a:t>
            </a:r>
            <a:r>
              <a:rPr lang="en-GB" dirty="0"/>
              <a:t>in October </a:t>
            </a:r>
            <a:r>
              <a:rPr dirty="0"/>
              <a:t>2020.</a:t>
            </a:r>
          </a:p>
          <a:p>
            <a:pPr marL="342900" indent="-342900">
              <a:buFont typeface="Arial" panose="020B0604020202020204" pitchFamily="34" charset="0"/>
              <a:buChar char="•"/>
              <a:defRPr sz="2000">
                <a:solidFill>
                  <a:srgbClr val="232323"/>
                </a:solidFill>
              </a:defRPr>
            </a:pPr>
            <a:r>
              <a:rPr dirty="0"/>
              <a:t>Raised £19,000 on </a:t>
            </a:r>
            <a:r>
              <a:rPr dirty="0" err="1"/>
              <a:t>GivingLottery</a:t>
            </a:r>
            <a:r>
              <a:rPr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  <a:defRPr sz="2000">
                <a:solidFill>
                  <a:srgbClr val="232323"/>
                </a:solidFill>
              </a:defRPr>
            </a:pPr>
            <a:r>
              <a:rPr dirty="0"/>
              <a:t>107 supporters playing 262 tickets.</a:t>
            </a:r>
          </a:p>
          <a:p>
            <a:pPr marL="342900" indent="-342900">
              <a:buFont typeface="Arial" panose="020B0604020202020204" pitchFamily="34" charset="0"/>
              <a:buChar char="•"/>
              <a:defRPr sz="2000">
                <a:solidFill>
                  <a:srgbClr val="232323"/>
                </a:solidFill>
              </a:defRPr>
            </a:pPr>
            <a:r>
              <a:rPr dirty="0"/>
              <a:t>Unrestricted funding supports positive change for Scotland’s animals through campaigns, lobbying, investigations and education.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8F2A98-DBC6-B250-AB31-27E9C3AABD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6640" y="296333"/>
            <a:ext cx="4382374" cy="616896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ge_1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731520" y="457200"/>
            <a:ext cx="1097280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400" b="1">
                <a:solidFill>
                  <a:srgbClr val="37235A"/>
                </a:solidFill>
              </a:rPr>
              <a:t>Next steps &amp; contact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2959" y="1280160"/>
            <a:ext cx="853270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000">
                <a:solidFill>
                  <a:srgbClr val="232323"/>
                </a:solidFill>
              </a:defRPr>
            </a:pPr>
            <a:r>
              <a:rPr dirty="0"/>
              <a:t>Visit: thegivingmachine.co.uk/lottery</a:t>
            </a:r>
          </a:p>
          <a:p>
            <a:pPr>
              <a:defRPr sz="2000">
                <a:solidFill>
                  <a:srgbClr val="232323"/>
                </a:solidFill>
              </a:defRPr>
            </a:pPr>
            <a:r>
              <a:rPr dirty="0"/>
              <a:t>Email: info@thegivingmachine.co.uk</a:t>
            </a:r>
          </a:p>
          <a:p>
            <a:pPr>
              <a:defRPr sz="2000">
                <a:solidFill>
                  <a:srgbClr val="232323"/>
                </a:solidFill>
              </a:defRPr>
            </a:pPr>
            <a:r>
              <a:rPr dirty="0"/>
              <a:t>Use the creatives available in your lottery dashboard</a:t>
            </a:r>
            <a:r>
              <a:rPr lang="en-GB" dirty="0"/>
              <a:t> or our the above website page</a:t>
            </a:r>
            <a:r>
              <a:rPr dirty="0"/>
              <a:t> for promotion.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ge_0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731520" y="457200"/>
            <a:ext cx="1097280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400" b="1" dirty="0">
                <a:solidFill>
                  <a:srgbClr val="37235A"/>
                </a:solidFill>
              </a:rPr>
              <a:t>Welcome: what this pack covers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2959" y="1490008"/>
            <a:ext cx="733890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000">
                <a:solidFill>
                  <a:srgbClr val="232323"/>
                </a:solidFill>
              </a:defRPr>
            </a:pPr>
            <a:r>
              <a:rPr dirty="0">
                <a:hlinkClick r:id="rId4" action="ppaction://hlinksldjump"/>
              </a:rPr>
              <a:t>Who we are (</a:t>
            </a:r>
            <a:r>
              <a:rPr dirty="0" err="1">
                <a:hlinkClick r:id="rId4" action="ppaction://hlinksldjump"/>
              </a:rPr>
              <a:t>TheGivingMachine</a:t>
            </a:r>
            <a:r>
              <a:rPr dirty="0">
                <a:hlinkClick r:id="rId4" action="ppaction://hlinksldjump"/>
              </a:rPr>
              <a:t> charity) and what </a:t>
            </a:r>
            <a:r>
              <a:rPr dirty="0" err="1">
                <a:hlinkClick r:id="rId4" action="ppaction://hlinksldjump"/>
              </a:rPr>
              <a:t>GivingLottery</a:t>
            </a:r>
            <a:r>
              <a:rPr dirty="0">
                <a:hlinkClick r:id="rId4" action="ppaction://hlinksldjump"/>
              </a:rPr>
              <a:t> is</a:t>
            </a:r>
            <a:endParaRPr dirty="0"/>
          </a:p>
          <a:p>
            <a:pPr>
              <a:defRPr sz="2000">
                <a:solidFill>
                  <a:srgbClr val="232323"/>
                </a:solidFill>
              </a:defRPr>
            </a:pPr>
            <a:r>
              <a:rPr dirty="0">
                <a:hlinkClick r:id="rId5" action="ppaction://hlinksldjump"/>
              </a:rPr>
              <a:t>What supporters can win</a:t>
            </a:r>
            <a:endParaRPr dirty="0"/>
          </a:p>
          <a:p>
            <a:pPr>
              <a:defRPr sz="2000">
                <a:solidFill>
                  <a:srgbClr val="232323"/>
                </a:solidFill>
              </a:defRPr>
            </a:pPr>
            <a:r>
              <a:rPr dirty="0">
                <a:hlinkClick r:id="rId6" action="ppaction://hlinksldjump"/>
              </a:rPr>
              <a:t>How to promote, convert supporters, and build a strong journey</a:t>
            </a:r>
            <a:endParaRPr dirty="0"/>
          </a:p>
          <a:p>
            <a:pPr>
              <a:defRPr sz="2000">
                <a:solidFill>
                  <a:srgbClr val="232323"/>
                </a:solidFill>
              </a:defRPr>
            </a:pPr>
            <a:r>
              <a:rPr dirty="0">
                <a:hlinkClick r:id="rId7" action="ppaction://hlinksldjump"/>
              </a:rPr>
              <a:t>Social media + offline promotion ideas</a:t>
            </a:r>
            <a:endParaRPr dirty="0"/>
          </a:p>
          <a:p>
            <a:pPr>
              <a:defRPr sz="2000">
                <a:solidFill>
                  <a:srgbClr val="232323"/>
                </a:solidFill>
              </a:defRPr>
            </a:pPr>
            <a:r>
              <a:rPr dirty="0">
                <a:hlinkClick r:id="rId8" action="ppaction://hlinksldjump"/>
              </a:rPr>
              <a:t>Supporter FAQs and two case studies</a:t>
            </a:r>
            <a:endParaRPr dirty="0"/>
          </a:p>
          <a:p>
            <a:pPr>
              <a:defRPr sz="2000">
                <a:solidFill>
                  <a:srgbClr val="232323"/>
                </a:solidFill>
              </a:defRPr>
            </a:pPr>
            <a:r>
              <a:rPr dirty="0">
                <a:hlinkClick r:id="rId9" action="ppaction://hlinksldjump"/>
              </a:rPr>
              <a:t>How to contact us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ge_0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731520" y="457200"/>
            <a:ext cx="1097280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400" b="1" dirty="0">
                <a:solidFill>
                  <a:srgbClr val="37235A"/>
                </a:solidFill>
              </a:rPr>
              <a:t>Who we are &amp; what </a:t>
            </a:r>
            <a:r>
              <a:rPr sz="3400" b="1" dirty="0" err="1">
                <a:solidFill>
                  <a:srgbClr val="37235A"/>
                </a:solidFill>
              </a:rPr>
              <a:t>GivingLottery</a:t>
            </a:r>
            <a:r>
              <a:rPr sz="3400" b="1" dirty="0">
                <a:solidFill>
                  <a:srgbClr val="37235A"/>
                </a:solidFill>
              </a:rPr>
              <a:t> 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2959" y="1280160"/>
            <a:ext cx="938784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 sz="2000">
                <a:solidFill>
                  <a:srgbClr val="232323"/>
                </a:solidFill>
              </a:defRPr>
            </a:pPr>
            <a:r>
              <a:rPr dirty="0" err="1"/>
              <a:t>TheGivingMachine</a:t>
            </a:r>
            <a:r>
              <a:rPr dirty="0"/>
              <a:t> is a registered charity (1159320) with a vision for all good causes to access regular, unrestricted funding.</a:t>
            </a:r>
          </a:p>
          <a:p>
            <a:pPr marL="342900" indent="-342900">
              <a:buFont typeface="Arial" panose="020B0604020202020204" pitchFamily="34" charset="0"/>
              <a:buChar char="•"/>
              <a:defRPr sz="2000">
                <a:solidFill>
                  <a:srgbClr val="232323"/>
                </a:solidFill>
              </a:defRPr>
            </a:pPr>
            <a:r>
              <a:rPr dirty="0"/>
              <a:t>We operate </a:t>
            </a:r>
            <a:r>
              <a:rPr lang="en-GB" dirty="0"/>
              <a:t>the </a:t>
            </a:r>
            <a:r>
              <a:rPr dirty="0" err="1"/>
              <a:t>GivingLottery</a:t>
            </a:r>
            <a:r>
              <a:rPr dirty="0"/>
              <a:t>, hold the required gambling </a:t>
            </a:r>
            <a:r>
              <a:rPr dirty="0" err="1"/>
              <a:t>licence</a:t>
            </a:r>
            <a:r>
              <a:rPr dirty="0"/>
              <a:t>, and complete all reporting.</a:t>
            </a:r>
          </a:p>
          <a:p>
            <a:pPr marL="342900" indent="-342900">
              <a:buFont typeface="Arial" panose="020B0604020202020204" pitchFamily="34" charset="0"/>
              <a:buChar char="•"/>
              <a:defRPr sz="2000">
                <a:solidFill>
                  <a:srgbClr val="232323"/>
                </a:solidFill>
              </a:defRPr>
            </a:pPr>
            <a:r>
              <a:rPr dirty="0" err="1"/>
              <a:t>GivingLottery</a:t>
            </a:r>
            <a:r>
              <a:rPr dirty="0"/>
              <a:t> is free to join for not‑for‑profit </a:t>
            </a:r>
            <a:r>
              <a:rPr dirty="0" err="1"/>
              <a:t>organisations</a:t>
            </a:r>
            <a:r>
              <a:rPr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  <a:defRPr sz="2000">
                <a:solidFill>
                  <a:srgbClr val="232323"/>
                </a:solidFill>
              </a:defRPr>
            </a:pPr>
            <a:r>
              <a:rPr dirty="0"/>
              <a:t>Players can win up to £25,000 from £1 a week, and causes receive 40% of ticket sales.</a:t>
            </a:r>
          </a:p>
          <a:p>
            <a:pPr marL="342900" indent="-342900">
              <a:buFont typeface="Arial" panose="020B0604020202020204" pitchFamily="34" charset="0"/>
              <a:buChar char="•"/>
              <a:defRPr sz="2000">
                <a:solidFill>
                  <a:srgbClr val="232323"/>
                </a:solidFill>
              </a:defRPr>
            </a:pPr>
            <a:r>
              <a:rPr dirty="0"/>
              <a:t>With 25 players, you could raise over £1,000 a year.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ge_0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731520" y="457200"/>
            <a:ext cx="1097280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400" b="1">
                <a:solidFill>
                  <a:srgbClr val="37235A"/>
                </a:solidFill>
              </a:rPr>
              <a:t>What supporters can win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1520" y="1312095"/>
            <a:ext cx="547624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 sz="2000">
                <a:solidFill>
                  <a:srgbClr val="232323"/>
                </a:solidFill>
              </a:defRPr>
            </a:pPr>
            <a:r>
              <a:rPr lang="en-GB" dirty="0"/>
              <a:t>Cash p</a:t>
            </a:r>
            <a:r>
              <a:rPr dirty="0" err="1"/>
              <a:t>rizes</a:t>
            </a:r>
            <a:r>
              <a:rPr lang="en-GB" dirty="0"/>
              <a:t> of</a:t>
            </a:r>
            <a:r>
              <a:rPr dirty="0"/>
              <a:t> up to £25,000 for £1 per week.</a:t>
            </a:r>
          </a:p>
          <a:p>
            <a:pPr marL="342900" indent="-342900">
              <a:buFont typeface="Arial" panose="020B0604020202020204" pitchFamily="34" charset="0"/>
              <a:buChar char="•"/>
              <a:defRPr sz="2000">
                <a:solidFill>
                  <a:srgbClr val="232323"/>
                </a:solidFill>
              </a:defRPr>
            </a:pPr>
            <a:r>
              <a:rPr dirty="0"/>
              <a:t>Each month includes an additional bolt‑on prize (included in ticket cost).</a:t>
            </a:r>
          </a:p>
          <a:p>
            <a:pPr marL="342900" indent="-342900">
              <a:buFont typeface="Arial" panose="020B0604020202020204" pitchFamily="34" charset="0"/>
              <a:buChar char="•"/>
              <a:defRPr sz="2000">
                <a:solidFill>
                  <a:srgbClr val="232323"/>
                </a:solidFill>
              </a:defRPr>
            </a:pPr>
            <a:r>
              <a:rPr dirty="0"/>
              <a:t>Every ticket has 6 numbers and a 1 in 50 chance of winning a prize every week.</a:t>
            </a:r>
          </a:p>
          <a:p>
            <a:pPr marL="342900" indent="-342900">
              <a:buFont typeface="Arial" panose="020B0604020202020204" pitchFamily="34" charset="0"/>
              <a:buChar char="•"/>
              <a:defRPr sz="2000">
                <a:solidFill>
                  <a:srgbClr val="232323"/>
                </a:solidFill>
              </a:defRPr>
            </a:pPr>
            <a:r>
              <a:rPr dirty="0"/>
              <a:t>Odds are better than the National Lottery and the Health Lottery.</a:t>
            </a:r>
          </a:p>
        </p:txBody>
      </p:sp>
      <p:pic>
        <p:nvPicPr>
          <p:cNvPr id="6" name="Picture 5" descr="page_0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0213" y="333825"/>
            <a:ext cx="4389120" cy="61903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ge_0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rgbClr val="37235A"/>
                </a:solidFill>
              </a:rPr>
              <a:t>	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1520" y="457200"/>
            <a:ext cx="1097280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400" b="1" dirty="0">
                <a:solidFill>
                  <a:srgbClr val="37235A"/>
                </a:solidFill>
              </a:rPr>
              <a:t>Promotion: the big idea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2959" y="1302379"/>
            <a:ext cx="722037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 sz="2000">
                <a:solidFill>
                  <a:srgbClr val="232323"/>
                </a:solidFill>
              </a:defRPr>
            </a:pPr>
            <a:r>
              <a:rPr dirty="0"/>
              <a:t>Consistent promotion is key—regular, clear reminders keep the lottery front of mind.</a:t>
            </a:r>
          </a:p>
          <a:p>
            <a:pPr marL="342900" indent="-342900">
              <a:buFont typeface="Arial" panose="020B0604020202020204" pitchFamily="34" charset="0"/>
              <a:buChar char="•"/>
              <a:defRPr sz="2000">
                <a:solidFill>
                  <a:srgbClr val="232323"/>
                </a:solidFill>
              </a:defRPr>
            </a:pPr>
            <a:r>
              <a:rPr dirty="0"/>
              <a:t>Plan ahead with an annual communications calendar.</a:t>
            </a:r>
          </a:p>
          <a:p>
            <a:pPr marL="342900" indent="-342900">
              <a:buFont typeface="Arial" panose="020B0604020202020204" pitchFamily="34" charset="0"/>
              <a:buChar char="•"/>
              <a:defRPr sz="2000">
                <a:solidFill>
                  <a:srgbClr val="232323"/>
                </a:solidFill>
              </a:defRPr>
            </a:pPr>
            <a:r>
              <a:rPr dirty="0"/>
              <a:t>Create seasonal themes to keep messaging relevant.</a:t>
            </a:r>
          </a:p>
          <a:p>
            <a:pPr marL="342900" indent="-342900">
              <a:buFont typeface="Arial" panose="020B0604020202020204" pitchFamily="34" charset="0"/>
              <a:buChar char="•"/>
              <a:defRPr sz="2000">
                <a:solidFill>
                  <a:srgbClr val="232323"/>
                </a:solidFill>
              </a:defRPr>
            </a:pPr>
            <a:r>
              <a:rPr dirty="0"/>
              <a:t>Promote little and often, not in big bursts.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E27CC6-C0F0-3C7B-D3DD-9BBAC9CDDB86}"/>
              </a:ext>
            </a:extLst>
          </p:cNvPr>
          <p:cNvSpPr txBox="1"/>
          <p:nvPr/>
        </p:nvSpPr>
        <p:spPr>
          <a:xfrm>
            <a:off x="822958" y="3355030"/>
            <a:ext cx="843957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b="1" dirty="0">
                <a:solidFill>
                  <a:srgbClr val="37235A"/>
                </a:solidFill>
              </a:rPr>
              <a:t>How often to promote (suggested rhythm)</a:t>
            </a:r>
            <a:endParaRPr lang="en-GB" sz="3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E5C9E2-21DB-B893-077C-4CC58DB62AAC}"/>
              </a:ext>
            </a:extLst>
          </p:cNvPr>
          <p:cNvSpPr txBox="1"/>
          <p:nvPr/>
        </p:nvSpPr>
        <p:spPr>
          <a:xfrm>
            <a:off x="822958" y="4084242"/>
            <a:ext cx="80755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 sz="2000">
                <a:solidFill>
                  <a:srgbClr val="232323"/>
                </a:solidFill>
              </a:defRPr>
            </a:pPr>
            <a:r>
              <a:rPr lang="en-GB" dirty="0"/>
              <a:t>Social media: 1 post per week</a:t>
            </a:r>
          </a:p>
          <a:p>
            <a:pPr marL="342900" indent="-342900">
              <a:buFont typeface="Arial" panose="020B0604020202020204" pitchFamily="34" charset="0"/>
              <a:buChar char="•"/>
              <a:defRPr sz="2000">
                <a:solidFill>
                  <a:srgbClr val="232323"/>
                </a:solidFill>
              </a:defRPr>
            </a:pPr>
            <a:r>
              <a:rPr lang="en-GB" dirty="0"/>
              <a:t>Email newsletters: once a month / quarter</a:t>
            </a:r>
          </a:p>
          <a:p>
            <a:pPr marL="342900" indent="-342900">
              <a:buFont typeface="Arial" panose="020B0604020202020204" pitchFamily="34" charset="0"/>
              <a:buChar char="•"/>
              <a:defRPr sz="2000">
                <a:solidFill>
                  <a:srgbClr val="232323"/>
                </a:solidFill>
              </a:defRPr>
            </a:pPr>
            <a:r>
              <a:rPr lang="en-GB" dirty="0"/>
              <a:t>Website: permanent visibility</a:t>
            </a:r>
          </a:p>
          <a:p>
            <a:pPr marL="342900" indent="-342900">
              <a:buFont typeface="Arial" panose="020B0604020202020204" pitchFamily="34" charset="0"/>
              <a:buChar char="•"/>
              <a:defRPr sz="2000">
                <a:solidFill>
                  <a:srgbClr val="232323"/>
                </a:solidFill>
              </a:defRPr>
            </a:pPr>
            <a:r>
              <a:rPr lang="en-GB" dirty="0"/>
              <a:t>Printed materials: wherever you list ways to support you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ge_0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731520" y="457200"/>
            <a:ext cx="4094454" cy="61555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400" b="1" dirty="0">
                <a:solidFill>
                  <a:srgbClr val="37235A"/>
                </a:solidFill>
              </a:rPr>
              <a:t>Keep messaging fresh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2959" y="1218594"/>
            <a:ext cx="904070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 sz="2000">
                <a:solidFill>
                  <a:srgbClr val="232323"/>
                </a:solidFill>
              </a:defRPr>
            </a:pPr>
            <a:r>
              <a:rPr dirty="0"/>
              <a:t>Same story, different angles</a:t>
            </a:r>
            <a:r>
              <a:rPr lang="en-GB" dirty="0"/>
              <a:t>-</a:t>
            </a:r>
            <a:r>
              <a:rPr dirty="0"/>
              <a:t>rotate between impact, affordability, ease, and fun.</a:t>
            </a:r>
          </a:p>
          <a:p>
            <a:pPr marL="342900" indent="-342900">
              <a:buFont typeface="Arial" panose="020B0604020202020204" pitchFamily="34" charset="0"/>
              <a:buChar char="•"/>
              <a:defRPr sz="2000">
                <a:solidFill>
                  <a:srgbClr val="232323"/>
                </a:solidFill>
              </a:defRPr>
            </a:pPr>
            <a:r>
              <a:rPr dirty="0"/>
              <a:t>Mix formats: images, videos, stories, testimonials.</a:t>
            </a:r>
          </a:p>
          <a:p>
            <a:pPr marL="342900" indent="-342900">
              <a:buFont typeface="Arial" panose="020B0604020202020204" pitchFamily="34" charset="0"/>
              <a:buChar char="•"/>
              <a:defRPr sz="2000">
                <a:solidFill>
                  <a:srgbClr val="232323"/>
                </a:solidFill>
              </a:defRPr>
            </a:pPr>
            <a:r>
              <a:rPr dirty="0"/>
              <a:t>Ask questions ("Have you joined yet?", "Did you know…?")</a:t>
            </a:r>
          </a:p>
          <a:p>
            <a:pPr marL="342900" indent="-342900">
              <a:buFont typeface="Arial" panose="020B0604020202020204" pitchFamily="34" charset="0"/>
              <a:buChar char="•"/>
              <a:defRPr sz="2000">
                <a:solidFill>
                  <a:srgbClr val="232323"/>
                </a:solidFill>
              </a:defRPr>
            </a:pPr>
            <a:r>
              <a:rPr dirty="0"/>
              <a:t>Share supporter stories or quick stats.</a:t>
            </a:r>
          </a:p>
          <a:p>
            <a:pPr marL="342900" indent="-342900">
              <a:buFont typeface="Arial" panose="020B0604020202020204" pitchFamily="34" charset="0"/>
              <a:buChar char="•"/>
              <a:defRPr sz="2000">
                <a:solidFill>
                  <a:srgbClr val="232323"/>
                </a:solidFill>
              </a:defRPr>
            </a:pPr>
            <a:r>
              <a:rPr dirty="0"/>
              <a:t>Highlight prizes alongside cause impact.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193AF8-92FB-4D10-EE39-AFD3DCC5179A}"/>
              </a:ext>
            </a:extLst>
          </p:cNvPr>
          <p:cNvSpPr txBox="1"/>
          <p:nvPr/>
        </p:nvSpPr>
        <p:spPr>
          <a:xfrm>
            <a:off x="731520" y="3414931"/>
            <a:ext cx="582168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b="1" dirty="0">
                <a:solidFill>
                  <a:srgbClr val="37235A"/>
                </a:solidFill>
              </a:rPr>
              <a:t>Ready-to-use copy (examples)</a:t>
            </a:r>
            <a:endParaRPr lang="en-GB" sz="3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BF1287-6780-E0D6-5E04-318243BD842E}"/>
              </a:ext>
            </a:extLst>
          </p:cNvPr>
          <p:cNvSpPr txBox="1"/>
          <p:nvPr/>
        </p:nvSpPr>
        <p:spPr>
          <a:xfrm>
            <a:off x="731520" y="4176325"/>
            <a:ext cx="913214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 sz="2000">
                <a:solidFill>
                  <a:srgbClr val="232323"/>
                </a:solidFill>
              </a:defRPr>
            </a:pPr>
            <a:r>
              <a:rPr lang="en-GB" dirty="0"/>
              <a:t>Short social reminder: support us for £1/week + link</a:t>
            </a:r>
          </a:p>
          <a:p>
            <a:pPr marL="342900" indent="-342900">
              <a:buFont typeface="Arial" panose="020B0604020202020204" pitchFamily="34" charset="0"/>
              <a:buChar char="•"/>
              <a:defRPr sz="2000">
                <a:solidFill>
                  <a:srgbClr val="232323"/>
                </a:solidFill>
              </a:defRPr>
            </a:pPr>
            <a:r>
              <a:rPr lang="en-GB" dirty="0"/>
              <a:t>Impact-led message: one small weekly entry = long-term support</a:t>
            </a:r>
          </a:p>
          <a:p>
            <a:pPr marL="342900" indent="-342900">
              <a:buFont typeface="Arial" panose="020B0604020202020204" pitchFamily="34" charset="0"/>
              <a:buChar char="•"/>
              <a:defRPr sz="2000">
                <a:solidFill>
                  <a:srgbClr val="232323"/>
                </a:solidFill>
              </a:defRPr>
            </a:pPr>
            <a:r>
              <a:rPr lang="en-GB" dirty="0"/>
              <a:t>Newsletter snippet: support us all year round + weekly prizes</a:t>
            </a:r>
          </a:p>
          <a:p>
            <a:pPr marL="342900" indent="-342900">
              <a:buFont typeface="Arial" panose="020B0604020202020204" pitchFamily="34" charset="0"/>
              <a:buChar char="•"/>
              <a:defRPr sz="2000">
                <a:solidFill>
                  <a:srgbClr val="232323"/>
                </a:solidFill>
              </a:defRPr>
            </a:pPr>
            <a:r>
              <a:rPr lang="en-GB" dirty="0"/>
              <a:t>Seasonal reminder: simple way to support this season/event</a:t>
            </a:r>
          </a:p>
          <a:p>
            <a:pPr marL="342900" indent="-342900">
              <a:buFont typeface="Arial" panose="020B0604020202020204" pitchFamily="34" charset="0"/>
              <a:buChar char="•"/>
              <a:defRPr sz="2000">
                <a:solidFill>
                  <a:srgbClr val="232323"/>
                </a:solidFill>
              </a:defRPr>
            </a:pPr>
            <a:r>
              <a:rPr lang="en-GB" dirty="0"/>
              <a:t>Tip: Consistency beats creativity - keep showing up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ge_0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731520" y="457200"/>
            <a:ext cx="1097280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400" b="1">
                <a:solidFill>
                  <a:srgbClr val="37235A"/>
                </a:solidFill>
              </a:rPr>
              <a:t>Convert supporters into players: how to frame it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2959" y="1280160"/>
            <a:ext cx="904917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 sz="2000">
                <a:solidFill>
                  <a:srgbClr val="232323"/>
                </a:solidFill>
              </a:defRPr>
            </a:pPr>
            <a:r>
              <a:rPr dirty="0"/>
              <a:t>Your supporters already care</a:t>
            </a:r>
            <a:r>
              <a:rPr lang="en-GB" dirty="0"/>
              <a:t>, </a:t>
            </a:r>
            <a:r>
              <a:rPr dirty="0"/>
              <a:t>help them see the lottery as a simple, meaningful way to support </a:t>
            </a:r>
            <a:r>
              <a:rPr lang="en-GB" dirty="0"/>
              <a:t>you </a:t>
            </a:r>
            <a:r>
              <a:rPr dirty="0"/>
              <a:t>regularly.</a:t>
            </a:r>
          </a:p>
          <a:p>
            <a:pPr marL="342900" indent="-342900">
              <a:buFont typeface="Arial" panose="020B0604020202020204" pitchFamily="34" charset="0"/>
              <a:buChar char="•"/>
              <a:defRPr sz="2000">
                <a:solidFill>
                  <a:srgbClr val="232323"/>
                </a:solidFill>
              </a:defRPr>
            </a:pPr>
            <a:r>
              <a:rPr dirty="0"/>
              <a:t>Use warm, honest, impact-led language: “Support us every week” can land better than “Play our lottery”.</a:t>
            </a:r>
          </a:p>
          <a:p>
            <a:pPr marL="342900" indent="-342900">
              <a:buFont typeface="Arial" panose="020B0604020202020204" pitchFamily="34" charset="0"/>
              <a:buChar char="•"/>
              <a:defRPr sz="2000">
                <a:solidFill>
                  <a:srgbClr val="232323"/>
                </a:solidFill>
              </a:defRPr>
            </a:pPr>
            <a:r>
              <a:rPr dirty="0"/>
              <a:t>Explain impact clearly: what the lottery funds and why regular income matters.</a:t>
            </a:r>
          </a:p>
          <a:p>
            <a:pPr marL="342900" indent="-342900">
              <a:buFont typeface="Arial" panose="020B0604020202020204" pitchFamily="34" charset="0"/>
              <a:buChar char="•"/>
              <a:defRPr sz="2000">
                <a:solidFill>
                  <a:srgbClr val="232323"/>
                </a:solidFill>
              </a:defRPr>
            </a:pPr>
            <a:r>
              <a:rPr dirty="0"/>
              <a:t>Encourage small, regular giving</a:t>
            </a:r>
            <a:r>
              <a:rPr lang="en-GB" dirty="0"/>
              <a:t> - </a:t>
            </a:r>
            <a:r>
              <a:rPr dirty="0"/>
              <a:t>affordable and consistent.</a:t>
            </a:r>
          </a:p>
          <a:p>
            <a:pPr marL="342900" indent="-342900">
              <a:buFont typeface="Arial" panose="020B0604020202020204" pitchFamily="34" charset="0"/>
              <a:buChar char="•"/>
              <a:defRPr sz="2000">
                <a:solidFill>
                  <a:srgbClr val="232323"/>
                </a:solidFill>
              </a:defRPr>
            </a:pPr>
            <a:r>
              <a:rPr dirty="0"/>
              <a:t>Support first, fun second</a:t>
            </a:r>
            <a:r>
              <a:rPr lang="en-GB" dirty="0"/>
              <a:t> - </a:t>
            </a:r>
            <a:r>
              <a:rPr dirty="0"/>
              <a:t>prizes are the bonus.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ge_0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731520" y="457200"/>
            <a:ext cx="1097280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400" b="1" dirty="0">
                <a:solidFill>
                  <a:srgbClr val="37235A"/>
                </a:solidFill>
              </a:rPr>
              <a:t>10 simple ways to drive ticket sales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2960" y="1307253"/>
            <a:ext cx="885444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 sz="2000">
                <a:solidFill>
                  <a:srgbClr val="232323"/>
                </a:solidFill>
              </a:defRPr>
            </a:pPr>
            <a:r>
              <a:rPr dirty="0"/>
              <a:t>Add a clear call-to-action on your website</a:t>
            </a:r>
          </a:p>
          <a:p>
            <a:pPr marL="342900" indent="-342900">
              <a:buFont typeface="Arial" panose="020B0604020202020204" pitchFamily="34" charset="0"/>
              <a:buChar char="•"/>
              <a:defRPr sz="2000">
                <a:solidFill>
                  <a:srgbClr val="232323"/>
                </a:solidFill>
              </a:defRPr>
            </a:pPr>
            <a:r>
              <a:rPr dirty="0"/>
              <a:t>Mention the lottery in every email newsletter</a:t>
            </a:r>
          </a:p>
          <a:p>
            <a:pPr marL="342900" indent="-342900">
              <a:buFont typeface="Arial" panose="020B0604020202020204" pitchFamily="34" charset="0"/>
              <a:buChar char="•"/>
              <a:defRPr sz="2000">
                <a:solidFill>
                  <a:srgbClr val="232323"/>
                </a:solidFill>
              </a:defRPr>
            </a:pPr>
            <a:r>
              <a:rPr dirty="0"/>
              <a:t>Pin a lottery post to your social profiles</a:t>
            </a:r>
          </a:p>
          <a:p>
            <a:pPr marL="342900" indent="-342900">
              <a:buFont typeface="Arial" panose="020B0604020202020204" pitchFamily="34" charset="0"/>
              <a:buChar char="•"/>
              <a:defRPr sz="2000">
                <a:solidFill>
                  <a:srgbClr val="232323"/>
                </a:solidFill>
              </a:defRPr>
            </a:pPr>
            <a:r>
              <a:rPr dirty="0"/>
              <a:t>Share one impact story linked to lottery funding each month</a:t>
            </a:r>
          </a:p>
          <a:p>
            <a:pPr marL="342900" indent="-342900">
              <a:buFont typeface="Arial" panose="020B0604020202020204" pitchFamily="34" charset="0"/>
              <a:buChar char="•"/>
              <a:defRPr sz="2000">
                <a:solidFill>
                  <a:srgbClr val="232323"/>
                </a:solidFill>
              </a:defRPr>
            </a:pPr>
            <a:r>
              <a:rPr dirty="0"/>
              <a:t>Include the lottery link in email signatures</a:t>
            </a:r>
          </a:p>
          <a:p>
            <a:pPr marL="342900" indent="-342900">
              <a:buFont typeface="Arial" panose="020B0604020202020204" pitchFamily="34" charset="0"/>
              <a:buChar char="•"/>
              <a:defRPr sz="2000">
                <a:solidFill>
                  <a:srgbClr val="232323"/>
                </a:solidFill>
              </a:defRPr>
            </a:pPr>
            <a:r>
              <a:rPr dirty="0"/>
              <a:t>Promote at events, talks, community activities</a:t>
            </a:r>
          </a:p>
          <a:p>
            <a:pPr marL="342900" indent="-342900">
              <a:buFont typeface="Arial" panose="020B0604020202020204" pitchFamily="34" charset="0"/>
              <a:buChar char="•"/>
              <a:defRPr sz="2000">
                <a:solidFill>
                  <a:srgbClr val="232323"/>
                </a:solidFill>
              </a:defRPr>
            </a:pPr>
            <a:r>
              <a:rPr dirty="0"/>
              <a:t>Ask existing players to share (incentive: £200 Amazon gift card entry)</a:t>
            </a:r>
          </a:p>
          <a:p>
            <a:pPr marL="342900" indent="-342900">
              <a:buFont typeface="Arial" panose="020B0604020202020204" pitchFamily="34" charset="0"/>
              <a:buChar char="•"/>
              <a:defRPr sz="2000">
                <a:solidFill>
                  <a:srgbClr val="232323"/>
                </a:solidFill>
              </a:defRPr>
            </a:pPr>
            <a:r>
              <a:rPr dirty="0"/>
              <a:t>Use seasonal prompts (Christmas, summer, awareness days)</a:t>
            </a:r>
          </a:p>
          <a:p>
            <a:pPr marL="342900" indent="-342900">
              <a:buFont typeface="Arial" panose="020B0604020202020204" pitchFamily="34" charset="0"/>
              <a:buChar char="•"/>
              <a:defRPr sz="2000">
                <a:solidFill>
                  <a:srgbClr val="232323"/>
                </a:solidFill>
              </a:defRPr>
            </a:pPr>
            <a:r>
              <a:rPr dirty="0"/>
              <a:t>Add lottery info to supporter welcome emails</a:t>
            </a:r>
          </a:p>
          <a:p>
            <a:pPr marL="342900" indent="-342900">
              <a:buFont typeface="Arial" panose="020B0604020202020204" pitchFamily="34" charset="0"/>
              <a:buChar char="•"/>
              <a:defRPr sz="2000">
                <a:solidFill>
                  <a:srgbClr val="232323"/>
                </a:solidFill>
              </a:defRPr>
            </a:pPr>
            <a:r>
              <a:rPr dirty="0"/>
              <a:t>Remind supporters it only takes minutes to join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ge_0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731520" y="457200"/>
            <a:ext cx="1097280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400" b="1">
                <a:solidFill>
                  <a:srgbClr val="37235A"/>
                </a:solidFill>
              </a:rPr>
              <a:t>Build a strong supporter journey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2959" y="1381760"/>
            <a:ext cx="984504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 sz="2000">
                <a:solidFill>
                  <a:srgbClr val="232323"/>
                </a:solidFill>
              </a:defRPr>
            </a:pPr>
            <a:r>
              <a:rPr dirty="0"/>
              <a:t>Welcome new lottery players quickly with a warm thank-you email.</a:t>
            </a:r>
          </a:p>
          <a:p>
            <a:pPr marL="342900" indent="-342900">
              <a:buFont typeface="Arial" panose="020B0604020202020204" pitchFamily="34" charset="0"/>
              <a:buChar char="•"/>
              <a:defRPr sz="2000">
                <a:solidFill>
                  <a:srgbClr val="232323"/>
                </a:solidFill>
              </a:defRPr>
            </a:pPr>
            <a:r>
              <a:rPr dirty="0"/>
              <a:t>Add stewardship touchpoints that build trust: thank-</a:t>
            </a:r>
            <a:r>
              <a:rPr dirty="0" err="1"/>
              <a:t>yous</a:t>
            </a:r>
            <a:r>
              <a:rPr dirty="0"/>
              <a:t>, impact updates, seasonal messages.</a:t>
            </a:r>
          </a:p>
          <a:p>
            <a:pPr marL="342900" indent="-342900">
              <a:buFont typeface="Arial" panose="020B0604020202020204" pitchFamily="34" charset="0"/>
              <a:buChar char="•"/>
              <a:defRPr sz="2000">
                <a:solidFill>
                  <a:srgbClr val="232323"/>
                </a:solidFill>
              </a:defRPr>
            </a:pPr>
            <a:r>
              <a:rPr dirty="0"/>
              <a:t>Keep engagement long-term by sharing real stories and milestones in friendly, human language.</a:t>
            </a:r>
          </a:p>
          <a:p>
            <a:pPr marL="342900" indent="-342900">
              <a:buFont typeface="Arial" panose="020B0604020202020204" pitchFamily="34" charset="0"/>
              <a:buChar char="•"/>
              <a:defRPr sz="2000">
                <a:solidFill>
                  <a:srgbClr val="232323"/>
                </a:solidFill>
              </a:defRPr>
            </a:pPr>
            <a:r>
              <a:rPr dirty="0"/>
              <a:t>Re-engage lapsed supporters with positive, </a:t>
            </a:r>
            <a:r>
              <a:rPr dirty="0" err="1"/>
              <a:t>non‑judgemental</a:t>
            </a:r>
            <a:r>
              <a:rPr dirty="0"/>
              <a:t> invitations: remind them of impact, share what’s new, and make rejoining easy.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1353</Words>
  <Application>Microsoft Office PowerPoint</Application>
  <PresentationFormat>Widescreen</PresentationFormat>
  <Paragraphs>127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Aptos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Luisa Gatward</cp:lastModifiedBy>
  <cp:revision>5</cp:revision>
  <dcterms:created xsi:type="dcterms:W3CDTF">2013-01-27T09:14:16Z</dcterms:created>
  <dcterms:modified xsi:type="dcterms:W3CDTF">2026-01-22T16:26:55Z</dcterms:modified>
  <cp:category/>
</cp:coreProperties>
</file>